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32" r:id="rId2"/>
    <p:sldMasterId id="2147483756" r:id="rId3"/>
    <p:sldMasterId id="2147483780" r:id="rId4"/>
  </p:sldMasterIdLst>
  <p:sldIdLst>
    <p:sldId id="256" r:id="rId5"/>
    <p:sldId id="257" r:id="rId6"/>
    <p:sldId id="260" r:id="rId7"/>
    <p:sldId id="261" r:id="rId8"/>
    <p:sldId id="262" r:id="rId9"/>
    <p:sldId id="263" r:id="rId10"/>
    <p:sldId id="264" r:id="rId11"/>
    <p:sldId id="267" r:id="rId12"/>
    <p:sldId id="268" r:id="rId13"/>
    <p:sldId id="269" r:id="rId14"/>
    <p:sldId id="270"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5" r:id="rId28"/>
    <p:sldId id="286" r:id="rId29"/>
    <p:sldId id="287"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5" autoAdjust="0"/>
  </p:normalViewPr>
  <p:slideViewPr>
    <p:cSldViewPr>
      <p:cViewPr varScale="1">
        <p:scale>
          <a:sx n="47" d="100"/>
          <a:sy n="47" d="100"/>
        </p:scale>
        <p:origin x="-1272"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3198D23E-712A-476D-9FB2-D055D38E7454}" type="datetimeFigureOut">
              <a:rPr lang="ru-RU" smtClean="0"/>
              <a:pPr/>
              <a:t>29.01.2015</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1F930F5-77B8-4000-876A-1CFB0E44857A}"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198D23E-712A-476D-9FB2-D055D38E7454}" type="datetimeFigureOut">
              <a:rPr lang="ru-RU" smtClean="0"/>
              <a:pPr/>
              <a:t>29.01.2015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198D23E-712A-476D-9FB2-D055D38E7454}" type="datetimeFigureOut">
              <a:rPr lang="ru-RU" smtClean="0"/>
              <a:pPr/>
              <a:t>29.01.2015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198D23E-712A-476D-9FB2-D055D38E7454}" type="datetimeFigureOut">
              <a:rPr lang="ru-RU" smtClean="0"/>
              <a:pPr/>
              <a:t>29.01.2015</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21F930F5-77B8-4000-876A-1CFB0E44857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slow">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21F930F5-77B8-4000-876A-1CFB0E44857A}"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slow">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1F930F5-77B8-4000-876A-1CFB0E44857A}"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transition spd="slow">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3198D23E-712A-476D-9FB2-D055D38E7454}" type="datetimeFigureOut">
              <a:rPr lang="ru-RU" smtClean="0"/>
              <a:pPr/>
              <a:t>29.01.2015</a:t>
            </a:fld>
            <a:endParaRPr lang="ru-RU"/>
          </a:p>
        </p:txBody>
      </p:sp>
      <p:sp>
        <p:nvSpPr>
          <p:cNvPr id="10" name="Номер слайда 9"/>
          <p:cNvSpPr>
            <a:spLocks noGrp="1"/>
          </p:cNvSpPr>
          <p:nvPr>
            <p:ph type="sldNum" sz="quarter" idx="16"/>
          </p:nvPr>
        </p:nvSpPr>
        <p:spPr/>
        <p:txBody>
          <a:bodyPr rtlCol="0"/>
          <a:lstStyle/>
          <a:p>
            <a:fld id="{21F930F5-77B8-4000-876A-1CFB0E44857A}"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transition spd="slow">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3198D23E-712A-476D-9FB2-D055D38E7454}" type="datetimeFigureOut">
              <a:rPr lang="ru-RU" smtClean="0"/>
              <a:pPr/>
              <a:t>29.01.2015</a:t>
            </a:fld>
            <a:endParaRPr lang="ru-RU"/>
          </a:p>
        </p:txBody>
      </p:sp>
      <p:sp>
        <p:nvSpPr>
          <p:cNvPr id="12" name="Номер слайда 11"/>
          <p:cNvSpPr>
            <a:spLocks noGrp="1"/>
          </p:cNvSpPr>
          <p:nvPr>
            <p:ph type="sldNum" sz="quarter" idx="16"/>
          </p:nvPr>
        </p:nvSpPr>
        <p:spPr/>
        <p:txBody>
          <a:bodyPr rtlCol="0"/>
          <a:lstStyle/>
          <a:p>
            <a:fld id="{21F930F5-77B8-4000-876A-1CFB0E44857A}"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spd="slow">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21F930F5-77B8-4000-876A-1CFB0E44857A}"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198D23E-712A-476D-9FB2-D055D38E7454}" type="datetimeFigureOut">
              <a:rPr lang="ru-RU" smtClean="0"/>
              <a:pPr/>
              <a:t>29.01.2015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3198D23E-712A-476D-9FB2-D055D38E7454}" type="datetimeFigureOut">
              <a:rPr lang="ru-RU" smtClean="0"/>
              <a:pPr/>
              <a:t>29.01.2015</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21F930F5-77B8-4000-876A-1CFB0E44857A}"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transition spd="slow">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3198D23E-712A-476D-9FB2-D055D38E7454}" type="datetimeFigureOut">
              <a:rPr lang="ru-RU" smtClean="0"/>
              <a:pPr/>
              <a:t>29.01.2015</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21F930F5-77B8-4000-876A-1CFB0E44857A}"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spd="slow">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21F930F5-77B8-4000-876A-1CFB0E44857A}"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slow">
    <p:wipe dir="d"/>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21F930F5-77B8-4000-876A-1CFB0E44857A}"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wipe dir="d"/>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3198D23E-712A-476D-9FB2-D055D38E7454}" type="datetimeFigureOut">
              <a:rPr lang="ru-RU" smtClean="0"/>
              <a:pPr/>
              <a:t>29.01.2015</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1F930F5-77B8-4000-876A-1CFB0E44857A}"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transition spd="slow">
    <p:wipe dir="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21F930F5-77B8-4000-876A-1CFB0E44857A}"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spd="slow">
    <p:wipe dir="d"/>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21F930F5-77B8-4000-876A-1CFB0E44857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slow">
    <p:wipe dir="d"/>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1F930F5-77B8-4000-876A-1CFB0E44857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slow">
    <p:wipe dir="d"/>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198D23E-712A-476D-9FB2-D055D38E7454}" type="datetimeFigureOut">
              <a:rPr lang="ru-RU" smtClean="0"/>
              <a:pPr/>
              <a:t>29.01.2015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21F930F5-77B8-4000-876A-1CFB0E44857A}"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wipe dir="d"/>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21F930F5-77B8-4000-876A-1CFB0E44857A}"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ipe dir="d"/>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198D23E-712A-476D-9FB2-D055D38E7454}" type="datetimeFigureOut">
              <a:rPr lang="ru-RU" smtClean="0"/>
              <a:pPr/>
              <a:t>29.01.2015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198D23E-712A-476D-9FB2-D055D38E7454}" type="datetimeFigureOut">
              <a:rPr lang="ru-RU" smtClean="0"/>
              <a:pPr/>
              <a:t>29.01.2015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3198D23E-712A-476D-9FB2-D055D38E7454}" type="datetimeFigureOut">
              <a:rPr lang="ru-RU" smtClean="0"/>
              <a:pPr/>
              <a:t>29.01.2015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1F930F5-77B8-4000-876A-1CFB0E44857A}"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3198D23E-712A-476D-9FB2-D055D38E7454}" type="datetimeFigureOut">
              <a:rPr lang="ru-RU" smtClean="0"/>
              <a:pPr/>
              <a:t>29.01.2015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21F930F5-77B8-4000-876A-1CFB0E44857A}" type="slidenum">
              <a:rPr lang="ru-RU" smtClean="0"/>
              <a:pPr/>
              <a:t>‹#›</a:t>
            </a:fld>
            <a:endParaRPr lang="ru-RU"/>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3198D23E-712A-476D-9FB2-D055D38E7454}" type="datetimeFigureOut">
              <a:rPr lang="ru-RU" smtClean="0"/>
              <a:pPr/>
              <a:t>29.01.2015</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1F930F5-77B8-4000-876A-1CFB0E44857A}"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3198D23E-712A-476D-9FB2-D055D38E7454}" type="datetimeFigureOut">
              <a:rPr lang="ru-RU" smtClean="0"/>
              <a:pPr/>
              <a:t>29.01.2015</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1F930F5-77B8-4000-876A-1CFB0E44857A}"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198D23E-712A-476D-9FB2-D055D38E7454}" type="datetimeFigureOut">
              <a:rPr lang="ru-RU" smtClean="0"/>
              <a:pPr/>
              <a:t>29.01.2015</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21F930F5-77B8-4000-876A-1CFB0E44857A}"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wipe dir="d"/>
  </p:transition>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198D23E-712A-476D-9FB2-D055D38E7454}" type="datetimeFigureOut">
              <a:rPr lang="ru-RU" smtClean="0"/>
              <a:pPr/>
              <a:t>29.01.2015</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1F930F5-77B8-4000-876A-1CFB0E44857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wipe dir="d"/>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198D23E-712A-476D-9FB2-D055D38E7454}" type="datetimeFigureOut">
              <a:rPr lang="ru-RU" smtClean="0"/>
              <a:pPr/>
              <a:t>29.01.2015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1F930F5-77B8-4000-876A-1CFB0E44857A}"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spd="slow">
    <p:wipe dir="d"/>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198D23E-712A-476D-9FB2-D055D38E7454}" type="datetimeFigureOut">
              <a:rPr lang="ru-RU" smtClean="0"/>
              <a:pPr/>
              <a:t>29.01.2015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1F930F5-77B8-4000-876A-1CFB0E44857A}"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slow">
    <p:wipe dir="d"/>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jpe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Презентация на тему:</a:t>
            </a:r>
            <a:endParaRPr lang="ru-RU" dirty="0"/>
          </a:p>
        </p:txBody>
      </p:sp>
      <p:sp>
        <p:nvSpPr>
          <p:cNvPr id="3" name="Подзаголовок 2"/>
          <p:cNvSpPr>
            <a:spLocks noGrp="1"/>
          </p:cNvSpPr>
          <p:nvPr>
            <p:ph type="subTitle" idx="1"/>
          </p:nvPr>
        </p:nvSpPr>
        <p:spPr/>
        <p:txBody>
          <a:bodyPr/>
          <a:lstStyle/>
          <a:p>
            <a:r>
              <a:rPr lang="ru-RU" dirty="0" smtClean="0"/>
              <a:t>Бизнес и предпринимательство.</a:t>
            </a:r>
          </a:p>
          <a:p>
            <a:endParaRPr lang="ru-RU" dirty="0"/>
          </a:p>
        </p:txBody>
      </p:sp>
      <p:pic>
        <p:nvPicPr>
          <p:cNvPr id="27650" name="Picture 2" descr="C:\Program Files\Microsoft Office\MEDIA\CAGCAT10\j0196400.wmf"/>
          <p:cNvPicPr>
            <a:picLocks noChangeAspect="1" noChangeArrowheads="1"/>
          </p:cNvPicPr>
          <p:nvPr/>
        </p:nvPicPr>
        <p:blipFill>
          <a:blip r:embed="rId2" cstate="print"/>
          <a:srcRect/>
          <a:stretch>
            <a:fillRect/>
          </a:stretch>
        </p:blipFill>
        <p:spPr bwMode="auto">
          <a:xfrm>
            <a:off x="6215074" y="928670"/>
            <a:ext cx="2786082" cy="2786082"/>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428596" y="57013"/>
            <a:ext cx="81439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1"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Предпринимательство - это особый новаторский, </a:t>
            </a:r>
            <a:r>
              <a:rPr kumimoji="0" lang="ru-RU" sz="2400" b="0" i="1"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антибюрократический</a:t>
            </a:r>
            <a:r>
              <a:rPr kumimoji="0" lang="ru-RU" sz="2400" b="0" i="1"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стиль хозяйственного поведения руководителя, в основе которого лежит творческий поиск новых возможностей хозяйствования, умение привлекать и использовать в условиях конкуренции ресурсы из самых разнообразных источников. Предпринимательство означает персональную экономическую, а не коллективную и весьма расплывчатую административную ответственность за результаты работы.</a:t>
            </a:r>
            <a:endParaRPr kumimoji="0" lang="ru-RU" sz="2400" b="0" i="1" u="none" strike="noStrike" cap="none" normalizeH="0" baseline="0" dirty="0" smtClean="0">
              <a:ln>
                <a:noFill/>
              </a:ln>
              <a:solidFill>
                <a:srgbClr val="0070C0"/>
              </a:solidFill>
              <a:effectLst/>
              <a:latin typeface="Arial" pitchFamily="34" charset="0"/>
            </a:endParaRPr>
          </a:p>
        </p:txBody>
      </p:sp>
      <p:pic>
        <p:nvPicPr>
          <p:cNvPr id="38914" name="Picture 2" descr="C:\Program Files\Microsoft Office\MEDIA\CAGCAT10\j0336075.wmf"/>
          <p:cNvPicPr>
            <a:picLocks noChangeAspect="1" noChangeArrowheads="1"/>
          </p:cNvPicPr>
          <p:nvPr/>
        </p:nvPicPr>
        <p:blipFill>
          <a:blip r:embed="rId2" cstate="print"/>
          <a:srcRect/>
          <a:stretch>
            <a:fillRect/>
          </a:stretch>
        </p:blipFill>
        <p:spPr bwMode="auto">
          <a:xfrm>
            <a:off x="6765210" y="4448635"/>
            <a:ext cx="2378790" cy="2409365"/>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357158" y="881939"/>
            <a:ext cx="850112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Эмпирическое понятие предпринимательства - осуществление не репродуктивной (повторяющейся), а продуктивной экономической деятельности, освоение новых рынков, новых товаров и услуг, новых финансовых и материальных ресурсов, организационных новшеств.</a:t>
            </a:r>
            <a:endParaRPr kumimoji="0" lang="ru-RU" sz="2400" b="0" i="0" u="none" strike="noStrike" cap="none" normalizeH="0" baseline="0" dirty="0" smtClean="0">
              <a:ln>
                <a:noFill/>
              </a:ln>
              <a:solidFill>
                <a:srgbClr val="0070C0"/>
              </a:solidFill>
              <a:effectLst/>
              <a:latin typeface="Arial" pitchFamily="34" charset="0"/>
            </a:endParaRPr>
          </a:p>
        </p:txBody>
      </p:sp>
      <p:pic>
        <p:nvPicPr>
          <p:cNvPr id="37890" name="Picture 2" descr="C:\Program Files\Microsoft Office\MEDIA\CAGCAT10\j0302827.jpg"/>
          <p:cNvPicPr>
            <a:picLocks noChangeAspect="1" noChangeArrowheads="1"/>
          </p:cNvPicPr>
          <p:nvPr/>
        </p:nvPicPr>
        <p:blipFill>
          <a:blip r:embed="rId2" cstate="print"/>
          <a:srcRect/>
          <a:stretch>
            <a:fillRect/>
          </a:stretch>
        </p:blipFill>
        <p:spPr bwMode="auto">
          <a:xfrm>
            <a:off x="2928926" y="3500438"/>
            <a:ext cx="2894840" cy="2856426"/>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14282" y="1405582"/>
            <a:ext cx="878687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В экономическом отношении предпринимательство содержит в себе различные стороны хозяйственной деятельности. Его можно рассматривать с трех точек зрения: как экономическое отношение, как метод хозяйствования и как тип экономического мышления. Каждая из этих составляющих обладает качественными особенностями.</a:t>
            </a:r>
            <a:endParaRPr kumimoji="0" lang="ru-RU" sz="2400" b="0" i="0" u="none" strike="noStrike" cap="none" normalizeH="0" baseline="0" dirty="0" smtClean="0">
              <a:ln>
                <a:noFill/>
              </a:ln>
              <a:solidFill>
                <a:srgbClr val="0070C0"/>
              </a:solidFill>
              <a:effectLst/>
              <a:latin typeface="Arial" pitchFamily="34" charset="0"/>
            </a:endParaRPr>
          </a:p>
        </p:txBody>
      </p:sp>
      <p:pic>
        <p:nvPicPr>
          <p:cNvPr id="35842" name="Picture 2" descr="C:\Program Files\Microsoft Office\MEDIA\CAGCAT10\j0299763.wmf"/>
          <p:cNvPicPr>
            <a:picLocks noChangeAspect="1" noChangeArrowheads="1"/>
          </p:cNvPicPr>
          <p:nvPr/>
        </p:nvPicPr>
        <p:blipFill>
          <a:blip r:embed="rId3" cstate="print"/>
          <a:srcRect/>
          <a:stretch>
            <a:fillRect/>
          </a:stretch>
        </p:blipFill>
        <p:spPr bwMode="auto">
          <a:xfrm>
            <a:off x="5214942" y="4500570"/>
            <a:ext cx="1827886" cy="1504188"/>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428596" y="1020156"/>
            <a:ext cx="835821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1"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Определим субъекты и объекты предпринимательских отношений. Субъектами предпринимательства могут быть различные участники экономической деятельности: </a:t>
            </a:r>
            <a:endParaRPr kumimoji="0" lang="ru-RU" sz="2400" b="0" i="1" u="none" strike="noStrike" cap="none" normalizeH="0" baseline="0" dirty="0" smtClean="0">
              <a:ln>
                <a:noFill/>
              </a:ln>
              <a:solidFill>
                <a:srgbClr val="0070C0"/>
              </a:solidFill>
              <a:effectLst/>
              <a:latin typeface="Arial" pitchFamily="34" charset="0"/>
            </a:endParaRPr>
          </a:p>
        </p:txBody>
      </p:sp>
      <p:pic>
        <p:nvPicPr>
          <p:cNvPr id="45058" name="Picture 2" descr="C:\Program Files\Microsoft Office\MEDIA\CAGCAT10\j0302953.jpg"/>
          <p:cNvPicPr>
            <a:picLocks noChangeAspect="1" noChangeArrowheads="1"/>
          </p:cNvPicPr>
          <p:nvPr/>
        </p:nvPicPr>
        <p:blipFill>
          <a:blip r:embed="rId3" cstate="print"/>
          <a:srcRect/>
          <a:stretch>
            <a:fillRect/>
          </a:stretch>
        </p:blipFill>
        <p:spPr bwMode="auto">
          <a:xfrm>
            <a:off x="5572132" y="2928934"/>
            <a:ext cx="2609088" cy="3657600"/>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42844" y="625129"/>
            <a:ext cx="850109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6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Частные лица в единоличных (индивидуальных) и семейных предприятиях;</a:t>
            </a:r>
            <a:endParaRPr kumimoji="0" lang="ru-RU" sz="3600" b="0" i="0" u="none" strike="noStrike" cap="none" normalizeH="0" baseline="0" dirty="0" smtClean="0">
              <a:ln>
                <a:noFill/>
              </a:ln>
              <a:solidFill>
                <a:srgbClr val="0070C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Группы людей, связанные между собой договорными обязательствами и экономическими интересами в партнерствах, кооперативах, акционерных обществах и т. д.</a:t>
            </a:r>
            <a:endParaRPr kumimoji="0" lang="ru-RU" sz="3600" b="0" i="0" u="none" strike="noStrike" cap="none" normalizeH="0" baseline="0" dirty="0" smtClean="0">
              <a:ln>
                <a:noFill/>
              </a:ln>
              <a:solidFill>
                <a:srgbClr val="0070C0"/>
              </a:solidFill>
              <a:effectLst/>
              <a:latin typeface="Arial" pitchFamily="34" charset="0"/>
            </a:endParaRPr>
          </a:p>
        </p:txBody>
      </p:sp>
    </p:spTree>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357158" y="30470"/>
            <a:ext cx="778671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6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В отдельных случаях субъектом предпринимательства выступает государство в лице его экономических организаций. Но в ряде стран предпринимательская деятельность государственных служащих запрещена.</a:t>
            </a:r>
            <a:endParaRPr kumimoji="0" lang="ru-RU" sz="3600" b="0" i="0" u="none" strike="noStrike" cap="none" normalizeH="0" baseline="0" dirty="0" smtClean="0">
              <a:ln>
                <a:noFill/>
              </a:ln>
              <a:solidFill>
                <a:srgbClr val="0070C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Следовательно, можно сказать, что существуют три формы предпринимательства: частная, коллективная и государственная.</a:t>
            </a:r>
            <a:endParaRPr kumimoji="0" lang="ru-RU" sz="3600" b="0" i="0" u="none" strike="noStrike" cap="none" normalizeH="0" baseline="0" dirty="0" smtClean="0">
              <a:ln>
                <a:noFill/>
              </a:ln>
              <a:solidFill>
                <a:srgbClr val="0070C0"/>
              </a:solidFill>
              <a:effectLst/>
              <a:latin typeface="Arial" pitchFamily="34" charset="0"/>
            </a:endParaRPr>
          </a:p>
        </p:txBody>
      </p:sp>
    </p:spTree>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435098"/>
            <a:ext cx="9144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Объектом предпринимательства является определенная деятельность. Ее особенность состоит в том, что результаты предпринимательства материализуются в производимой продукции (услугах), а также в соответствующем доходе. Величина дохода зависит от того, как предприниматель организовал деятельность, учел всю совокупность фактов. Степень организации деятельности зависит от характера комбинации различных ресурсов. На начальном этапе она необходима для оценки возможности заниматься бизнесом в определенной сфере. В дальнейшем осуществление новых комбинаций по существу становится главным делом предпринимателя. Последнее, согласно </a:t>
            </a:r>
            <a:r>
              <a:rPr kumimoji="0" lang="ru-RU" sz="2400" b="0"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Шумпетеру</a:t>
            </a:r>
            <a:r>
              <a:rPr kumimoji="0" lang="ru-RU" sz="24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охватывают: </a:t>
            </a:r>
            <a:endParaRPr kumimoji="0" lang="ru-RU" sz="2400" b="0" i="0" u="none" strike="noStrike" cap="none" normalizeH="0" baseline="0" dirty="0" smtClean="0">
              <a:ln>
                <a:noFill/>
              </a:ln>
              <a:solidFill>
                <a:srgbClr val="0070C0"/>
              </a:solidFill>
              <a:effectLst/>
              <a:latin typeface="Arial" pitchFamily="34" charset="0"/>
            </a:endParaRPr>
          </a:p>
        </p:txBody>
      </p:sp>
    </p:spTree>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296457"/>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600" b="0" i="1"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Изготовление нового блага или создание нового качества того или иного блага;</a:t>
            </a:r>
            <a:endParaRPr kumimoji="0" lang="ru-RU" sz="3600" b="0" i="1" u="none" strike="noStrike" cap="none" normalizeH="0" baseline="0" dirty="0" smtClean="0">
              <a:ln>
                <a:noFill/>
              </a:ln>
              <a:solidFill>
                <a:srgbClr val="0070C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600" b="0" i="1"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Освоение нового рынка сбыта;</a:t>
            </a:r>
            <a:endParaRPr kumimoji="0" lang="ru-RU" sz="3600" b="0" i="1" u="none" strike="noStrike" cap="none" normalizeH="0" baseline="0" dirty="0" smtClean="0">
              <a:ln>
                <a:noFill/>
              </a:ln>
              <a:solidFill>
                <a:srgbClr val="0070C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600" b="0" i="1"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Внедрение нового метода производства;</a:t>
            </a:r>
            <a:endParaRPr kumimoji="0" lang="ru-RU" sz="3600" b="0" i="1" u="none" strike="noStrike" cap="none" normalizeH="0" baseline="0" dirty="0" smtClean="0">
              <a:ln>
                <a:noFill/>
              </a:ln>
              <a:solidFill>
                <a:srgbClr val="0070C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600" b="0" i="1"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Получение нового источника сырья или полуфабрикатов;</a:t>
            </a:r>
            <a:endParaRPr kumimoji="0" lang="ru-RU" sz="3600" b="0" i="1" u="none" strike="noStrike" cap="none" normalizeH="0" baseline="0" dirty="0" smtClean="0">
              <a:ln>
                <a:noFill/>
              </a:ln>
              <a:solidFill>
                <a:srgbClr val="0070C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600" b="0" i="1"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Проведение соответствующей реорганизации.</a:t>
            </a:r>
            <a:endParaRPr kumimoji="0" lang="ru-RU" sz="3600" b="0" i="1" u="none" strike="noStrike" cap="none" normalizeH="0" baseline="0" dirty="0" smtClean="0">
              <a:ln>
                <a:noFill/>
              </a:ln>
              <a:solidFill>
                <a:srgbClr val="0070C0"/>
              </a:solidFill>
              <a:effectLst/>
              <a:latin typeface="Arial" pitchFamily="34" charset="0"/>
            </a:endParaRPr>
          </a:p>
        </p:txBody>
      </p:sp>
    </p:spTree>
  </p:cSld>
  <p:clrMapOvr>
    <a:masterClrMapping/>
  </p:clrMapOvr>
  <p:transition spd="slow">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357158" y="985707"/>
            <a:ext cx="8072462"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Собственно процесс предпринимательства состоит из следующих стадий:</a:t>
            </a:r>
            <a:endParaRPr kumimoji="0" lang="ru-RU" sz="3200" b="0" i="0" u="none" strike="noStrike" cap="none" normalizeH="0" baseline="0" dirty="0" smtClean="0">
              <a:ln>
                <a:noFill/>
              </a:ln>
              <a:solidFill>
                <a:srgbClr val="0070C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Поиск новой идеи и ее оценка;</a:t>
            </a:r>
            <a:endParaRPr kumimoji="0" lang="ru-RU" sz="3200" b="0" i="0" u="none" strike="noStrike" cap="none" normalizeH="0" baseline="0" dirty="0" smtClean="0">
              <a:ln>
                <a:noFill/>
              </a:ln>
              <a:solidFill>
                <a:srgbClr val="0070C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Составление бизнес-плана;</a:t>
            </a:r>
            <a:endParaRPr kumimoji="0" lang="ru-RU" sz="3200" b="0" i="0" u="none" strike="noStrike" cap="none" normalizeH="0" baseline="0" dirty="0" smtClean="0">
              <a:ln>
                <a:noFill/>
              </a:ln>
              <a:solidFill>
                <a:srgbClr val="0070C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Поиск необходимых ресурсов;</a:t>
            </a:r>
            <a:endParaRPr kumimoji="0" lang="ru-RU" sz="3200" b="0" i="0" u="none" strike="noStrike" cap="none" normalizeH="0" baseline="0" dirty="0" smtClean="0">
              <a:ln>
                <a:noFill/>
              </a:ln>
              <a:solidFill>
                <a:srgbClr val="0070C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Управление созданным предприятием.</a:t>
            </a:r>
            <a:endParaRPr kumimoji="0" lang="ru-RU" sz="3200" b="0" i="0" u="none" strike="noStrike" cap="none" normalizeH="0" baseline="0" dirty="0" smtClean="0">
              <a:ln>
                <a:noFill/>
              </a:ln>
              <a:solidFill>
                <a:srgbClr val="0070C0"/>
              </a:solidFill>
              <a:effectLst/>
              <a:latin typeface="Arial" pitchFamily="34" charset="0"/>
            </a:endParaRPr>
          </a:p>
        </p:txBody>
      </p:sp>
    </p:spTree>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571472" y="-131041"/>
            <a:ext cx="778671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Одна из самых сложных задач предпринимателя - поиск новых идей (от нового промышленного продукта до новой организационной структуры) и их реализация.</a:t>
            </a:r>
            <a:endParaRPr kumimoji="0" lang="ru-RU" sz="3200" b="0" i="0" u="none" strike="noStrike" cap="none" normalizeH="0" baseline="0" dirty="0" smtClean="0">
              <a:ln>
                <a:noFill/>
              </a:ln>
              <a:solidFill>
                <a:srgbClr val="0070C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Предпринимательство всегда определенным образом организуется, принимает конкретные формы. Рассмотрим основные признаки предпринимательства как метода ведения хозяйства</a:t>
            </a:r>
            <a:r>
              <a:rPr kumimoji="0" lang="ru-RU" sz="3200" b="0" i="0" u="none" strike="noStrike" cap="none" normalizeH="0" baseline="0" dirty="0" smtClean="0">
                <a:ln>
                  <a:noFill/>
                </a:ln>
                <a:solidFill>
                  <a:srgbClr val="0070C0"/>
                </a:solidFill>
                <a:effectLst/>
                <a:latin typeface="Calibri"/>
                <a:ea typeface="Times New Roman" pitchFamily="18" charset="0"/>
                <a:cs typeface="Arial" pitchFamily="34" charset="0"/>
              </a:rPr>
              <a:t>…</a:t>
            </a:r>
            <a:endParaRPr kumimoji="0" lang="ru-RU" sz="3200" b="0" i="0" u="none" strike="noStrike" cap="none" normalizeH="0" baseline="0" dirty="0" smtClean="0">
              <a:ln>
                <a:noFill/>
              </a:ln>
              <a:solidFill>
                <a:srgbClr val="0070C0"/>
              </a:solidFill>
              <a:effectLst/>
              <a:latin typeface="Arial" pitchFamily="34" charset="0"/>
            </a:endParaRPr>
          </a:p>
        </p:txBody>
      </p:sp>
    </p:spTree>
  </p:cSld>
  <p:clrMapOvr>
    <a:masterClrMapping/>
  </p:clrMapOvr>
  <p:transition spd="slow">
    <p:blind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Ученицы 11 «а» класса </a:t>
            </a:r>
            <a:endParaRPr lang="ru-RU" dirty="0"/>
          </a:p>
        </p:txBody>
      </p:sp>
      <p:sp>
        <p:nvSpPr>
          <p:cNvPr id="3" name="Содержимое 2"/>
          <p:cNvSpPr>
            <a:spLocks noGrp="1"/>
          </p:cNvSpPr>
          <p:nvPr>
            <p:ph idx="1"/>
          </p:nvPr>
        </p:nvSpPr>
        <p:spPr/>
        <p:txBody>
          <a:bodyPr/>
          <a:lstStyle/>
          <a:p>
            <a:r>
              <a:rPr lang="ru-RU" dirty="0" err="1" smtClean="0"/>
              <a:t>Гавардашвили</a:t>
            </a:r>
            <a:r>
              <a:rPr lang="ru-RU" dirty="0" smtClean="0"/>
              <a:t>  </a:t>
            </a:r>
            <a:r>
              <a:rPr lang="ru-RU" dirty="0" err="1" smtClean="0"/>
              <a:t>Наргизы</a:t>
            </a:r>
            <a:endParaRPr lang="ru-RU" dirty="0" smtClean="0"/>
          </a:p>
          <a:p>
            <a:endParaRPr lang="ru-RU" dirty="0" smtClean="0"/>
          </a:p>
          <a:p>
            <a:r>
              <a:rPr lang="ru-RU" dirty="0" smtClean="0"/>
              <a:t>Учитель </a:t>
            </a:r>
            <a:r>
              <a:rPr lang="ru-RU" dirty="0" err="1" smtClean="0"/>
              <a:t>Бзыкова</a:t>
            </a:r>
            <a:r>
              <a:rPr lang="ru-RU" dirty="0" smtClean="0"/>
              <a:t> Б.Т.</a:t>
            </a:r>
            <a:endParaRPr lang="ru-RU" dirty="0"/>
          </a:p>
        </p:txBody>
      </p:sp>
      <p:pic>
        <p:nvPicPr>
          <p:cNvPr id="25601" name="Picture 1" descr="C:\Program Files\Microsoft Office\MEDIA\CAGCAT10\j0205582.wmf"/>
          <p:cNvPicPr>
            <a:picLocks noChangeAspect="1" noChangeArrowheads="1"/>
          </p:cNvPicPr>
          <p:nvPr/>
        </p:nvPicPr>
        <p:blipFill>
          <a:blip r:embed="rId2" cstate="print"/>
          <a:srcRect/>
          <a:stretch>
            <a:fillRect/>
          </a:stretch>
        </p:blipFill>
        <p:spPr bwMode="auto">
          <a:xfrm>
            <a:off x="5643570" y="2643182"/>
            <a:ext cx="2944408" cy="2701945"/>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1538" y="1428736"/>
            <a:ext cx="7634312" cy="1754326"/>
          </a:xfrm>
          <a:prstGeom prst="rect">
            <a:avLst/>
          </a:prstGeom>
        </p:spPr>
        <p:txBody>
          <a:bodyPr wrap="square">
            <a:spAutoFit/>
          </a:bodyPr>
          <a:lstStyle/>
          <a:p>
            <a:r>
              <a:rPr lang="ru-RU" sz="3600" dirty="0">
                <a:solidFill>
                  <a:srgbClr val="0070C0"/>
                </a:solidFill>
              </a:rPr>
              <a:t>К основным из них относятся самостоятельность и независимость хозяйствующих субъектов. </a:t>
            </a:r>
          </a:p>
        </p:txBody>
      </p:sp>
    </p:spTree>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895633"/>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Предприниматель свободен в принятии решений, не запрещенных существующими правовыми нормами. Любой, кто имеет соответствующие желание и денежные средства, вправе организовать собственное производство (индустриальное или коллективное), основанное на определенной форме собственности. Что, как и сколько производить, у кого покупать, кому и по какой цене продавать - все это предприниматель решает самостоятельно, исходя из экономической выгоды и рыночной конъюнктуры. Средства производства и рабочая сила приобретаются на рынке.</a:t>
            </a:r>
            <a:endParaRPr kumimoji="0" lang="ru-RU" sz="2400" b="0" i="0" u="none" strike="noStrike" cap="none" normalizeH="0" baseline="0" dirty="0" smtClean="0">
              <a:ln>
                <a:noFill/>
              </a:ln>
              <a:solidFill>
                <a:srgbClr val="0070C0"/>
              </a:solidFill>
              <a:effectLst/>
              <a:latin typeface="Arial" pitchFamily="34" charset="0"/>
            </a:endParaRPr>
          </a:p>
        </p:txBody>
      </p:sp>
    </p:spTree>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214282" y="620469"/>
            <a:ext cx="892971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Таким образом. Рассмотренные стороны предпринимательской деятельности тесно связаны друг с другом, действуют одновременно. Поэтому предпринимательство можно определить как процесс создания нового, обладающего ценностью; процесс, предполагающий принятие на себя финансовой, моральной и социальной ответственности и риска; процесс, приносящий в результате денежный доход и личное удовлетворение. </a:t>
            </a:r>
            <a:endParaRPr kumimoji="0" lang="ru-RU" sz="2800" b="1" i="0" u="none" strike="noStrike" cap="none" normalizeH="0" baseline="0" dirty="0" smtClean="0">
              <a:ln>
                <a:noFill/>
              </a:ln>
              <a:solidFill>
                <a:srgbClr val="0070C0"/>
              </a:solidFill>
              <a:effectLst/>
              <a:latin typeface="Arial" pitchFamily="34" charset="0"/>
            </a:endParaRPr>
          </a:p>
        </p:txBody>
      </p:sp>
    </p:spTree>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2523765"/>
            <a:ext cx="9144000" cy="79098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2000" dirty="0" smtClean="0">
              <a:solidFill>
                <a:srgbClr val="000000"/>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2000" dirty="0" smtClean="0">
              <a:solidFill>
                <a:srgbClr val="000000"/>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2000" dirty="0" smtClean="0">
              <a:solidFill>
                <a:srgbClr val="000000"/>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2000" dirty="0" smtClean="0">
              <a:solidFill>
                <a:srgbClr val="000000"/>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2000" dirty="0" smtClean="0">
              <a:solidFill>
                <a:srgbClr val="000000"/>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Поскольку </a:t>
            </a:r>
            <a:r>
              <a:rPr kumimoji="0" lang="ru-RU" sz="28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любая экономическая деятельность связана с фазами воспроизводственного цикла (производство, обмен, распределение, потребление), выделяют следующие виды предпринимательской деятельности:</a:t>
            </a:r>
            <a:endParaRPr kumimoji="0" lang="ru-RU" sz="2800" b="0" i="0" u="none" strike="noStrike" cap="none" normalizeH="0" baseline="0" dirty="0" smtClean="0">
              <a:ln>
                <a:noFill/>
              </a:ln>
              <a:solidFill>
                <a:srgbClr val="0070C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u-RU" sz="2800" dirty="0">
                <a:solidFill>
                  <a:srgbClr val="0070C0"/>
                </a:solidFill>
                <a:latin typeface="Arial" pitchFamily="34" charset="0"/>
                <a:ea typeface="Times New Roman" pitchFamily="18" charset="0"/>
                <a:cs typeface="Arial" pitchFamily="34" charset="0"/>
              </a:rPr>
              <a:t> </a:t>
            </a:r>
            <a:r>
              <a:rPr lang="ru-RU" sz="2800" dirty="0" smtClean="0">
                <a:solidFill>
                  <a:srgbClr val="0070C0"/>
                </a:solidFill>
                <a:latin typeface="Arial" pitchFamily="34" charset="0"/>
                <a:ea typeface="Times New Roman" pitchFamily="18" charset="0"/>
                <a:cs typeface="Arial" pitchFamily="34" charset="0"/>
              </a:rPr>
              <a:t>                          </a:t>
            </a:r>
            <a:r>
              <a:rPr kumimoji="0" lang="ru-RU" sz="28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Производственная;</a:t>
            </a:r>
            <a:endParaRPr kumimoji="0" lang="ru-RU" sz="2800" b="0" i="0" u="none" strike="noStrike" cap="none" normalizeH="0" baseline="0" dirty="0" smtClean="0">
              <a:ln>
                <a:noFill/>
              </a:ln>
              <a:solidFill>
                <a:srgbClr val="0070C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Коммерческая;</a:t>
            </a:r>
            <a:endParaRPr kumimoji="0" lang="ru-RU" sz="2800" b="0" i="0" u="none" strike="noStrike" cap="none" normalizeH="0" baseline="0" dirty="0" smtClean="0">
              <a:ln>
                <a:noFill/>
              </a:ln>
              <a:solidFill>
                <a:srgbClr val="0070C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a:t>
            </a:r>
            <a:r>
              <a:rPr kumimoji="0" lang="ru-RU" sz="2800" b="0" i="0" u="none" strike="noStrike" cap="none" normalizeH="0" dirty="0" smtClean="0">
                <a:ln>
                  <a:noFill/>
                </a:ln>
                <a:solidFill>
                  <a:srgbClr val="0070C0"/>
                </a:solidFill>
                <a:effectLst/>
                <a:latin typeface="Arial" pitchFamily="34" charset="0"/>
                <a:ea typeface="Times New Roman" pitchFamily="18" charset="0"/>
                <a:cs typeface="Arial" pitchFamily="34" charset="0"/>
              </a:rPr>
              <a:t> </a:t>
            </a:r>
            <a:r>
              <a:rPr kumimoji="0" lang="ru-RU" sz="28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Финансовая;</a:t>
            </a:r>
            <a:endParaRPr kumimoji="0" lang="ru-RU" sz="2800" b="0" i="0" u="none" strike="noStrike" cap="none" normalizeH="0" baseline="0" dirty="0" smtClean="0">
              <a:ln>
                <a:noFill/>
              </a:ln>
              <a:solidFill>
                <a:srgbClr val="0070C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Страховая;</a:t>
            </a:r>
            <a:endParaRPr kumimoji="0" lang="ru-RU" sz="2800" b="0" i="0" u="none" strike="noStrike" cap="none" normalizeH="0" baseline="0" dirty="0" smtClean="0">
              <a:ln>
                <a:noFill/>
              </a:ln>
              <a:solidFill>
                <a:srgbClr val="0070C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Аграрная.</a:t>
            </a:r>
            <a:endParaRPr kumimoji="0" lang="ru-RU" sz="2800" b="0" i="0" u="none" strike="noStrike" cap="none" normalizeH="0" baseline="0" dirty="0" smtClean="0">
              <a:ln>
                <a:noFill/>
              </a:ln>
              <a:solidFill>
                <a:srgbClr val="0070C0"/>
              </a:solidFill>
              <a:effectLst/>
              <a:latin typeface="Arial" pitchFamily="34" charset="0"/>
            </a:endParaRPr>
          </a:p>
        </p:txBody>
      </p:sp>
    </p:spTree>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2601393"/>
            <a:ext cx="91440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4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Заключение.</a:t>
            </a:r>
            <a:endParaRPr kumimoji="0" lang="ru-RU" sz="4400" b="0" i="0" u="none" strike="noStrike" cap="none" normalizeH="0" baseline="0" dirty="0" smtClean="0">
              <a:ln>
                <a:noFill/>
              </a:ln>
              <a:solidFill>
                <a:srgbClr val="0070C0"/>
              </a:solidFill>
              <a:effectLst/>
              <a:latin typeface="Arial" pitchFamily="34" charset="0"/>
            </a:endParaRPr>
          </a:p>
        </p:txBody>
      </p:sp>
    </p:spTree>
  </p:cSld>
  <p:clrMapOvr>
    <a:masterClrMapping/>
  </p:clrMapOvr>
  <p:transition spd="slow">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0" y="906646"/>
            <a:ext cx="91440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В заключении можно сказать, что бизнес и предпринимательство понятия очень близкие, причем все виды предпринимательства связаны между собой весьма тесным образом, так что, занимаясь одним видом, поневоле или по интересу приходится в какой-то степени касаться и других. Ведь за производственным предпринимательством обычно следует торговое, ибо надо продать или обменять произведенный товар. Производство и продажа связаны с финансовыми операциями, требуют денежных средств, так что к производственному и торговому предпринимательству тесно примыкает финансовое. Иногда даже в одном предпринимателе сочетаются, сплетаются воедино производственник, торговец, финансист. Все виды бизнеса связаны и пронизывают друг друга.</a:t>
            </a:r>
            <a:endParaRPr kumimoji="0" lang="ru-RU" sz="2000" b="1" i="0" u="none" strike="noStrike" cap="none" normalizeH="0" baseline="0" dirty="0" smtClean="0">
              <a:ln>
                <a:noFill/>
              </a:ln>
              <a:solidFill>
                <a:srgbClr val="0070C0"/>
              </a:solidFill>
              <a:effectLst/>
              <a:latin typeface="Arial" pitchFamily="34" charset="0"/>
            </a:endParaRPr>
          </a:p>
        </p:txBody>
      </p:sp>
    </p:spTree>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285720" y="1127453"/>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Чаще всего активный предприниматель тяготеет к тому, чтобы внести своеобразие в известные виды бизнеса, сочетая их между собой нетривиальным, оригинальным способом. Поступая таким образом, предприниматель способен комбинировать производство, торговлю, финансовые дела, посредничество, страхование, благодаря чему возникают новые интегрированные, комплексные виды бизнеса.</a:t>
            </a:r>
            <a:endParaRPr kumimoji="0" lang="ru-RU" sz="2800" b="0" i="0" u="none" strike="noStrike" cap="none" normalizeH="0" baseline="0" dirty="0" smtClean="0">
              <a:ln>
                <a:noFill/>
              </a:ln>
              <a:solidFill>
                <a:srgbClr val="0070C0"/>
              </a:solidFill>
              <a:effectLst/>
              <a:latin typeface="Arial" pitchFamily="34" charset="0"/>
            </a:endParaRPr>
          </a:p>
        </p:txBody>
      </p:sp>
    </p:spTree>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285720" y="1500174"/>
            <a:ext cx="807249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Два слова </a:t>
            </a:r>
            <a:r>
              <a:rPr kumimoji="0" lang="ru-RU" sz="20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предпринимательство</a:t>
            </a:r>
            <a:r>
              <a:rPr kumimoji="0" lang="ru-RU" sz="20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и </a:t>
            </a:r>
            <a:r>
              <a:rPr kumimoji="0" lang="ru-RU" sz="20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рынок</a:t>
            </a:r>
            <a:r>
              <a:rPr kumimoji="0" lang="ru-RU" sz="20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связаны с неразрывными узами. Самое краткое и емкое определение рыночной экономики звучит просто : </a:t>
            </a:r>
            <a:r>
              <a:rPr kumimoji="0" lang="ru-RU" sz="20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Экономика свободного предпринимательства</a:t>
            </a:r>
            <a:r>
              <a:rPr kumimoji="0" lang="ru-RU" sz="20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Рыночная, капиталистическая экономика всегда характеризовались как мир бизнеса. А бизнес и предпринимательство - по сути одно и то же. Переход российской как и любой другой экономики к рыночным отношениям неизбежно связан со становлением и развитием предпринимательства. Так что, говоря об экономики вообще и о рыночной экономике в частности,</a:t>
            </a:r>
            <a:r>
              <a:rPr kumimoji="0" lang="ru-RU" sz="2000"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неизбежно приходится концентрировать внимание на предпринимательстве, как неотъемлемой составной части экономической деятельности. </a:t>
            </a:r>
            <a:endParaRPr kumimoji="0" lang="ru-RU" sz="1800" b="0" i="0" u="none" strike="noStrike" cap="none" normalizeH="0" baseline="0" dirty="0" smtClean="0">
              <a:ln>
                <a:noFill/>
              </a:ln>
              <a:solidFill>
                <a:schemeClr val="tx1"/>
              </a:solidFill>
              <a:effectLst/>
              <a:latin typeface="Arial" pitchFamily="34" charset="0"/>
            </a:endParaRPr>
          </a:p>
        </p:txBody>
      </p:sp>
      <p:pic>
        <p:nvPicPr>
          <p:cNvPr id="4099" name="Picture 3" descr="C:\Program Files\Microsoft Office\MEDIA\CAGCAT10\j0233018.wmf"/>
          <p:cNvPicPr>
            <a:picLocks noChangeAspect="1" noChangeArrowheads="1"/>
          </p:cNvPicPr>
          <p:nvPr/>
        </p:nvPicPr>
        <p:blipFill>
          <a:blip r:embed="rId2" cstate="print"/>
          <a:srcRect/>
          <a:stretch>
            <a:fillRect/>
          </a:stretch>
        </p:blipFill>
        <p:spPr bwMode="auto">
          <a:xfrm>
            <a:off x="7143768" y="142852"/>
            <a:ext cx="1785950" cy="1814216"/>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14282" y="926412"/>
            <a:ext cx="850112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В данном реферате раскрывается сущность бизнеса и предпринимательства, а также даются их отличия.</a:t>
            </a:r>
            <a:endParaRPr kumimoji="0" lang="ru-RU" sz="3200" b="0" i="0" u="none" strike="noStrike" cap="none" normalizeH="0" baseline="0" dirty="0" smtClean="0">
              <a:ln>
                <a:noFill/>
              </a:ln>
              <a:solidFill>
                <a:srgbClr val="0070C0"/>
              </a:solidFill>
              <a:effectLst/>
              <a:latin typeface="Arial" pitchFamily="34" charset="0"/>
            </a:endParaRPr>
          </a:p>
        </p:txBody>
      </p:sp>
      <p:pic>
        <p:nvPicPr>
          <p:cNvPr id="3074" name="Picture 2" descr="C:\Program Files\Microsoft Office\MEDIA\CAGCAT10\j0240695.wmf"/>
          <p:cNvPicPr>
            <a:picLocks noChangeAspect="1" noChangeArrowheads="1"/>
          </p:cNvPicPr>
          <p:nvPr/>
        </p:nvPicPr>
        <p:blipFill>
          <a:blip r:embed="rId2" cstate="print"/>
          <a:srcRect/>
          <a:stretch>
            <a:fillRect/>
          </a:stretch>
        </p:blipFill>
        <p:spPr bwMode="auto">
          <a:xfrm>
            <a:off x="3133758" y="2857496"/>
            <a:ext cx="4550184" cy="3643338"/>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857224" y="2765164"/>
            <a:ext cx="6858016"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Сущность бизнеса.</a:t>
            </a:r>
            <a:endParaRPr kumimoji="0" lang="ru-RU" sz="3200" b="0" i="0" u="none" strike="noStrike" cap="none" normalizeH="0" baseline="0" dirty="0" smtClean="0">
              <a:ln>
                <a:noFill/>
              </a:ln>
              <a:solidFill>
                <a:srgbClr val="0070C0"/>
              </a:solidFill>
              <a:effectLst/>
              <a:latin typeface="Arial" pitchFamily="34" charset="0"/>
            </a:endParaRPr>
          </a:p>
        </p:txBody>
      </p:sp>
      <p:pic>
        <p:nvPicPr>
          <p:cNvPr id="2050" name="Picture 2" descr="C:\Program Files\Microsoft Office\MEDIA\CAGCAT10\j0292020.wmf"/>
          <p:cNvPicPr>
            <a:picLocks noChangeAspect="1" noChangeArrowheads="1"/>
          </p:cNvPicPr>
          <p:nvPr/>
        </p:nvPicPr>
        <p:blipFill>
          <a:blip r:embed="rId2" cstate="print"/>
          <a:srcRect/>
          <a:stretch>
            <a:fillRect/>
          </a:stretch>
        </p:blipFill>
        <p:spPr bwMode="auto">
          <a:xfrm>
            <a:off x="4929190" y="1214422"/>
            <a:ext cx="4071966" cy="4500594"/>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500042"/>
            <a:ext cx="8643998" cy="3046988"/>
          </a:xfrm>
          <a:prstGeom prst="rect">
            <a:avLst/>
          </a:prstGeom>
        </p:spPr>
        <p:txBody>
          <a:bodyPr wrap="square">
            <a:spAutoFit/>
          </a:bodyPr>
          <a:lstStyle/>
          <a:p>
            <a:pPr algn="just"/>
            <a:r>
              <a:rPr lang="ru-RU" sz="3200" i="1" dirty="0">
                <a:solidFill>
                  <a:srgbClr val="0070C0"/>
                </a:solidFill>
              </a:rPr>
              <a:t>Говорящие о бизнесе, изучающие его и даже участвующие в нем часто воспринимают предпринимательство как торговую, коммерческую деятельность, как куплю-продажу товаров. Такое представление страдает неполнотой, ограниченностью</a:t>
            </a:r>
          </a:p>
        </p:txBody>
      </p:sp>
      <p:pic>
        <p:nvPicPr>
          <p:cNvPr id="1025" name="Picture 1" descr="C:\Program Files\Microsoft Office\MEDIA\CAGCAT10\j0297551.wmf"/>
          <p:cNvPicPr>
            <a:picLocks noChangeAspect="1" noChangeArrowheads="1"/>
          </p:cNvPicPr>
          <p:nvPr/>
        </p:nvPicPr>
        <p:blipFill>
          <a:blip r:embed="rId2" cstate="print"/>
          <a:srcRect/>
          <a:stretch>
            <a:fillRect/>
          </a:stretch>
        </p:blipFill>
        <p:spPr bwMode="auto">
          <a:xfrm>
            <a:off x="3000364" y="3786190"/>
            <a:ext cx="4214842" cy="2963561"/>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714348" y="647859"/>
            <a:ext cx="7929618"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1"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Предпринимательство -- чрезвычайно многогранный вид экономической деятельности, распространяющейся практически на все отрасли хозяйства и на все сферы экономики, а не только на торговлю, обмен товаров.</a:t>
            </a:r>
            <a:endParaRPr kumimoji="0" lang="ru-RU" sz="2400" b="0" i="1" u="none" strike="noStrike" cap="none" normalizeH="0" baseline="0" dirty="0" smtClean="0">
              <a:ln>
                <a:noFill/>
              </a:ln>
              <a:solidFill>
                <a:srgbClr val="0070C0"/>
              </a:solidFill>
              <a:effectLst/>
              <a:latin typeface="Arial" pitchFamily="34" charset="0"/>
            </a:endParaRPr>
          </a:p>
        </p:txBody>
      </p:sp>
      <p:pic>
        <p:nvPicPr>
          <p:cNvPr id="34818" name="Picture 2" descr="C:\Program Files\Microsoft Office\MEDIA\CAGCAT10\j0300520.gif"/>
          <p:cNvPicPr>
            <a:picLocks noChangeAspect="1" noChangeArrowheads="1" noCrop="1"/>
          </p:cNvPicPr>
          <p:nvPr/>
        </p:nvPicPr>
        <p:blipFill>
          <a:blip r:embed="rId2" cstate="print"/>
          <a:srcRect/>
          <a:stretch>
            <a:fillRect/>
          </a:stretch>
        </p:blipFill>
        <p:spPr bwMode="auto">
          <a:xfrm>
            <a:off x="2214546" y="3500438"/>
            <a:ext cx="4463459" cy="2571743"/>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57158" y="134522"/>
            <a:ext cx="857256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1"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Одно дело, когда предприниматель сам производит товары и услуги, приобретая только факторы производства, и другое дело, -- когда он приобретает товар в готовом виде, перепродавал его потребителю. Наконец, третье дело, если предприниматель не производит товары и не торгует ими, а соединяет производителей и потребителей, продавцов и покупателей. Отдельные виды бизнеса различаются также формами собственности на используемые факторы предпринимательства.</a:t>
            </a:r>
            <a:endParaRPr kumimoji="0" lang="ru-RU" sz="2400" b="0" i="1" u="none" strike="noStrike" cap="none" normalizeH="0" baseline="0" dirty="0" smtClean="0">
              <a:ln>
                <a:noFill/>
              </a:ln>
              <a:solidFill>
                <a:srgbClr val="0070C0"/>
              </a:solidFill>
              <a:effectLst/>
              <a:latin typeface="Arial" pitchFamily="34" charset="0"/>
            </a:endParaRPr>
          </a:p>
        </p:txBody>
      </p:sp>
      <p:pic>
        <p:nvPicPr>
          <p:cNvPr id="31747" name="Picture 3" descr="C:\Program Files\Microsoft Office\MEDIA\CAGCAT10\j0304933.wmf"/>
          <p:cNvPicPr>
            <a:picLocks noChangeAspect="1" noChangeArrowheads="1"/>
          </p:cNvPicPr>
          <p:nvPr/>
        </p:nvPicPr>
        <p:blipFill>
          <a:blip r:embed="rId2" cstate="print"/>
          <a:srcRect/>
          <a:stretch>
            <a:fillRect/>
          </a:stretch>
        </p:blipFill>
        <p:spPr bwMode="auto">
          <a:xfrm>
            <a:off x="4214810" y="3686198"/>
            <a:ext cx="2786082" cy="2553676"/>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85720" y="2054595"/>
            <a:ext cx="864396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1" i="1"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Сущность предпринимательства и его отличие от бизнеса.</a:t>
            </a:r>
            <a:endParaRPr kumimoji="0" lang="ru-RU" sz="3200" b="0" i="1" u="none" strike="noStrike" cap="none" normalizeH="0" baseline="0" dirty="0" smtClean="0">
              <a:ln>
                <a:noFill/>
              </a:ln>
              <a:solidFill>
                <a:srgbClr val="0070C0"/>
              </a:solidFill>
              <a:effectLst/>
              <a:latin typeface="Arial" pitchFamily="34" charset="0"/>
            </a:endParaRPr>
          </a:p>
        </p:txBody>
      </p:sp>
      <p:pic>
        <p:nvPicPr>
          <p:cNvPr id="30722" name="Picture 2" descr="C:\Program Files\Microsoft Office\MEDIA\CAGCAT10\j0332364.wmf"/>
          <p:cNvPicPr>
            <a:picLocks noChangeAspect="1" noChangeArrowheads="1"/>
          </p:cNvPicPr>
          <p:nvPr/>
        </p:nvPicPr>
        <p:blipFill>
          <a:blip r:embed="rId2" cstate="print"/>
          <a:srcRect/>
          <a:stretch>
            <a:fillRect/>
          </a:stretch>
        </p:blipFill>
        <p:spPr bwMode="auto">
          <a:xfrm>
            <a:off x="5072066" y="3368100"/>
            <a:ext cx="3500462" cy="2821712"/>
          </a:xfrm>
          <a:prstGeom prst="rect">
            <a:avLst/>
          </a:prstGeom>
          <a:noFill/>
        </p:spPr>
      </p:pic>
    </p:spTree>
  </p:cSld>
  <p:clrMapOvr>
    <a:masterClrMapping/>
  </p:clrMapOvr>
  <p:transition spd="slow">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Трек">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4.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63</TotalTime>
  <Words>1007</Words>
  <Application>Microsoft Office PowerPoint</Application>
  <PresentationFormat>Экран (4:3)</PresentationFormat>
  <Paragraphs>57</Paragraphs>
  <Slides>26</Slides>
  <Notes>0</Notes>
  <HiddenSlides>0</HiddenSlides>
  <MMClips>0</MMClips>
  <ScaleCrop>false</ScaleCrop>
  <HeadingPairs>
    <vt:vector size="4" baseType="variant">
      <vt:variant>
        <vt:lpstr>Тема</vt:lpstr>
      </vt:variant>
      <vt:variant>
        <vt:i4>4</vt:i4>
      </vt:variant>
      <vt:variant>
        <vt:lpstr>Заголовки слайдов</vt:lpstr>
      </vt:variant>
      <vt:variant>
        <vt:i4>26</vt:i4>
      </vt:variant>
    </vt:vector>
  </HeadingPairs>
  <TitlesOfParts>
    <vt:vector size="30" baseType="lpstr">
      <vt:lpstr>Литейная</vt:lpstr>
      <vt:lpstr>Обычная</vt:lpstr>
      <vt:lpstr>Трек</vt:lpstr>
      <vt:lpstr>Поток</vt:lpstr>
      <vt:lpstr>Презентация на тему:</vt:lpstr>
      <vt:lpstr>Ученицы 11 «а» класса </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на тему:</dc:title>
  <dc:creator>Admin</dc:creator>
  <cp:lastModifiedBy>Дом</cp:lastModifiedBy>
  <cp:revision>8</cp:revision>
  <dcterms:created xsi:type="dcterms:W3CDTF">2011-03-04T06:42:45Z</dcterms:created>
  <dcterms:modified xsi:type="dcterms:W3CDTF">2015-01-29T03:14:15Z</dcterms:modified>
</cp:coreProperties>
</file>